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59" r:id="rId5"/>
    <p:sldId id="264" r:id="rId6"/>
    <p:sldId id="262" r:id="rId7"/>
    <p:sldId id="261" r:id="rId8"/>
    <p:sldId id="263" r:id="rId9"/>
    <p:sldId id="267" r:id="rId10"/>
    <p:sldId id="268" r:id="rId11"/>
    <p:sldId id="287" r:id="rId12"/>
    <p:sldId id="271" r:id="rId13"/>
    <p:sldId id="282" r:id="rId14"/>
    <p:sldId id="269" r:id="rId15"/>
    <p:sldId id="270" r:id="rId16"/>
    <p:sldId id="284" r:id="rId17"/>
    <p:sldId id="285" r:id="rId18"/>
    <p:sldId id="265" r:id="rId19"/>
    <p:sldId id="266" r:id="rId20"/>
    <p:sldId id="273" r:id="rId21"/>
    <p:sldId id="277" r:id="rId22"/>
    <p:sldId id="288" r:id="rId23"/>
    <p:sldId id="278" r:id="rId24"/>
    <p:sldId id="279" r:id="rId25"/>
    <p:sldId id="274" r:id="rId26"/>
    <p:sldId id="276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816" y="5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%20LEO\Documents\GitHub\Preliminary-Design\RCL-B-CDH1%20Data%20Budge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nnifer\Downloads\RASCAL_MassBudg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Data Budget</c:v>
          </c:tx>
          <c:spPr>
            <a:ln>
              <a:solidFill>
                <a:schemeClr val="tx1"/>
              </a:solidFill>
            </a:ln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13%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35%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('For Pie'!$A$2:$A$4,'For Pie'!$B$5)</c:f>
              <c:strCache>
                <c:ptCount val="4"/>
                <c:pt idx="0">
                  <c:v>ISK</c:v>
                </c:pt>
                <c:pt idx="1">
                  <c:v>Transition</c:v>
                </c:pt>
                <c:pt idx="2">
                  <c:v>RSK</c:v>
                </c:pt>
                <c:pt idx="3">
                  <c:v>Margin</c:v>
                </c:pt>
              </c:strCache>
            </c:strRef>
          </c:cat>
          <c:val>
            <c:numRef>
              <c:f>('For Pie'!$C$2:$C$4,'For Pie'!$C$6)</c:f>
              <c:numCache>
                <c:formatCode>0.000</c:formatCode>
                <c:ptCount val="4"/>
                <c:pt idx="0">
                  <c:v>4.1575680000000004</c:v>
                </c:pt>
                <c:pt idx="1">
                  <c:v>4.1575680000000004</c:v>
                </c:pt>
                <c:pt idx="2">
                  <c:v>2.0787840000000002</c:v>
                </c:pt>
                <c:pt idx="3">
                  <c:v>5.6060799999999986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3757799451204964"/>
          <c:y val="0.42440055162596202"/>
          <c:w val="0.21556519923645909"/>
          <c:h val="0.31818519507095511"/>
        </c:manualLayout>
      </c:layout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147571562979569E-2"/>
          <c:y val="3.3613445378151259E-2"/>
          <c:w val="0.58046346484229183"/>
          <c:h val="0.93837535014005602"/>
        </c:manualLayout>
      </c:layout>
      <c:pieChart>
        <c:varyColors val="1"/>
        <c:ser>
          <c:idx val="0"/>
          <c:order val="0"/>
          <c:spPr>
            <a:ln>
              <a:solidFill>
                <a:sysClr val="windowText" lastClr="000000"/>
              </a:solidFill>
            </a:ln>
          </c:spPr>
          <c:dLbls>
            <c:dLbl>
              <c:idx val="0"/>
              <c:layout>
                <c:manualLayout>
                  <c:x val="-8.4793609830876276E-2"/>
                  <c:y val="0.1359847876158337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25.7%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0107528320011148"/>
                  <c:y val="-9.3661149499169746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20.7%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6.9789043291292969E-3"/>
                  <c:y val="-6.268680700626694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8.1%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8.5842389681362541E-2"/>
                  <c:y val="-3.2607531201456895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38%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5.0056646243741225E-2"/>
                  <c:y val="8.335395575553056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2.5%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2.5551989443191668E-2"/>
                  <c:y val="5.1653543307086609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[RASCAL_MassBudget.xlsx]Sheet2!$A$2:$A$7</c:f>
              <c:strCache>
                <c:ptCount val="6"/>
                <c:pt idx="0">
                  <c:v>Structures</c:v>
                </c:pt>
                <c:pt idx="1">
                  <c:v>Communications, Power, CDH</c:v>
                </c:pt>
                <c:pt idx="2">
                  <c:v>Payload</c:v>
                </c:pt>
                <c:pt idx="3">
                  <c:v>ADC</c:v>
                </c:pt>
                <c:pt idx="4">
                  <c:v>Glue and Kapton</c:v>
                </c:pt>
                <c:pt idx="5">
                  <c:v>Unforseen Circumstances</c:v>
                </c:pt>
              </c:strCache>
            </c:strRef>
          </c:cat>
          <c:val>
            <c:numRef>
              <c:f>[RASCAL_MassBudget.xlsx]Sheet2!$B$2:$B$7</c:f>
              <c:numCache>
                <c:formatCode>General</c:formatCode>
                <c:ptCount val="6"/>
                <c:pt idx="0">
                  <c:v>1029.3420000000001</c:v>
                </c:pt>
                <c:pt idx="1">
                  <c:v>829.3</c:v>
                </c:pt>
                <c:pt idx="2">
                  <c:v>322.04000000000002</c:v>
                </c:pt>
                <c:pt idx="3">
                  <c:v>1519.318</c:v>
                </c:pt>
                <c:pt idx="4">
                  <c:v>100</c:v>
                </c:pt>
                <c:pt idx="5">
                  <c:v>200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9573980429827"/>
          <c:y val="7.0796460176991149E-2"/>
          <c:w val="0.3293759767666411"/>
          <c:h val="0.83185840707964598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Babb</a:t>
            </a:r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endParaRPr lang="en-US" dirty="0" smtClean="0"/>
          </a:p>
          <a:p>
            <a:r>
              <a:rPr lang="en-US" dirty="0" smtClean="0"/>
              <a:t>Tom Moline</a:t>
            </a:r>
          </a:p>
          <a:p>
            <a:r>
              <a:rPr lang="en-US" dirty="0" smtClean="0"/>
              <a:t>Tyler Olson</a:t>
            </a:r>
          </a:p>
          <a:p>
            <a:r>
              <a:rPr lang="en-US" dirty="0" smtClean="0"/>
              <a:t>Nate Richard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057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planning/analysis</a:t>
            </a:r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Frame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228600" y="3810000"/>
            <a:ext cx="4398344" cy="25146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Ideal CONOPS-1 RSK Pertubation.tif"/>
          <p:cNvPicPr>
            <a:picLocks noChangeAspect="1"/>
          </p:cNvPicPr>
          <p:nvPr/>
        </p:nvPicPr>
        <p:blipFill>
          <a:blip r:embed="rId3" cstate="print"/>
          <a:srcRect l="6184" r="5810"/>
          <a:stretch>
            <a:fillRect/>
          </a:stretch>
        </p:blipFill>
        <p:spPr>
          <a:xfrm>
            <a:off x="4595812" y="3829505"/>
            <a:ext cx="4319588" cy="2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57200"/>
            <a:ext cx="9144000" cy="62484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467601" cy="4148670"/>
        </p:xfrm>
        <a:graphic>
          <a:graphicData uri="http://schemas.openxmlformats.org/drawingml/2006/table">
            <a:tbl>
              <a:tblPr/>
              <a:tblGrid>
                <a:gridCol w="2389387"/>
                <a:gridCol w="1279518"/>
                <a:gridCol w="1266232"/>
                <a:gridCol w="1266232"/>
                <a:gridCol w="1266232"/>
              </a:tblGrid>
              <a:tr h="41486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Maneuver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ΔV for Each Perturbation Case (m/s)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5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Initial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0.5033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0.5134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0.5288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1.0791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0.0067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Continued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0.0151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0.0538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0.4430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0.0043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Rendezvous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0.0069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0.4220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Docking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0.0084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0.0418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0.0837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0.8369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 smtClean="0">
                          <a:latin typeface="Times New Roman"/>
                          <a:ea typeface="SimSun"/>
                          <a:cs typeface="Times New Roman"/>
                        </a:rPr>
                        <a:t>Total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0.7903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1.3801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2.2593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18.3775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Margin 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98.1%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97.2%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95.5%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63.2%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Power 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51059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9" t="30287" r="29822" b="29523"/>
          <a:stretch/>
        </p:blipFill>
        <p:spPr bwMode="auto">
          <a:xfrm>
            <a:off x="1143000" y="2912622"/>
            <a:ext cx="2438400" cy="346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0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Thruster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849" t="12094" r="11047" b="20465"/>
          <a:stretch/>
        </p:blipFill>
        <p:spPr bwMode="auto">
          <a:xfrm>
            <a:off x="1219200" y="1676400"/>
            <a:ext cx="7060043" cy="4783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35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Tank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76" t="10698" r="11482" b="29767"/>
          <a:stretch/>
        </p:blipFill>
        <p:spPr bwMode="auto">
          <a:xfrm>
            <a:off x="914400" y="1523999"/>
            <a:ext cx="7232757" cy="4493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18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00"/>
            <a:ext cx="4495800" cy="2620398"/>
          </a:xfrm>
          <a:prstGeom prst="rect">
            <a:avLst/>
          </a:prstGeom>
        </p:spPr>
      </p:pic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65" y="2438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2895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receive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(per mission requirements)</a:t>
            </a:r>
          </a:p>
          <a:p>
            <a:pPr lvl="1"/>
            <a:r>
              <a:rPr lang="en-US" dirty="0" smtClean="0"/>
              <a:t>Consists of an RFID chip and UHF patch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1752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fps 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GB of storage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941126"/>
              </p:ext>
            </p:extLst>
          </p:nvPr>
        </p:nvGraphicFramePr>
        <p:xfrm>
          <a:off x="457200" y="1371600"/>
          <a:ext cx="6705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Structure Mass 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410199"/>
            <a:ext cx="8229600" cy="117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Total Allotted Mass: 4,000 g</a:t>
            </a:r>
          </a:p>
          <a:p>
            <a:pPr marL="0" indent="0">
              <a:buNone/>
            </a:pPr>
            <a:r>
              <a:rPr lang="en-US" sz="1800" dirty="0"/>
              <a:t>The ADC subsystem is allotted about 1.5 kg to develop the nutation damping system that will meet mission requirements.</a:t>
            </a:r>
          </a:p>
          <a:p>
            <a:pPr marL="0" indent="0">
              <a:buNone/>
            </a:pPr>
            <a:endParaRPr lang="en-US" sz="22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2168"/>
              </p:ext>
            </p:extLst>
          </p:nvPr>
        </p:nvGraphicFramePr>
        <p:xfrm>
          <a:off x="1295400" y="1143000"/>
          <a:ext cx="7100888" cy="430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066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495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mission requires two independent 3U spacecrafts that integrate into a single 6U bus.</a:t>
            </a:r>
          </a:p>
          <a:p>
            <a:r>
              <a:rPr lang="en-US" dirty="0" smtClean="0"/>
              <a:t>Separation of the two spacecrafts is necessary for mission success.</a:t>
            </a:r>
          </a:p>
          <a:p>
            <a:r>
              <a:rPr lang="en-US" dirty="0" smtClean="0"/>
              <a:t>Testing has commenced on the effectiveness of using solenoids for the separation system.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303294" y="1164716"/>
            <a:ext cx="5620023" cy="5235985"/>
            <a:chOff x="-918" y="777040"/>
            <a:chExt cx="6920851" cy="5900236"/>
          </a:xfrm>
        </p:grpSpPr>
        <p:grpSp>
          <p:nvGrpSpPr>
            <p:cNvPr id="62" name="Group 61"/>
            <p:cNvGrpSpPr/>
            <p:nvPr/>
          </p:nvGrpSpPr>
          <p:grpSpPr>
            <a:xfrm>
              <a:off x="3043135" y="1532614"/>
              <a:ext cx="3876798" cy="4217191"/>
              <a:chOff x="2767784" y="1272120"/>
              <a:chExt cx="3876798" cy="4217191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3450462" y="1272120"/>
                <a:ext cx="3194120" cy="4217191"/>
                <a:chOff x="4553703" y="1758172"/>
                <a:chExt cx="3194120" cy="4217191"/>
              </a:xfrm>
            </p:grpSpPr>
            <p:sp>
              <p:nvSpPr>
                <p:cNvPr id="104" name="TextBox 62"/>
                <p:cNvSpPr txBox="1"/>
                <p:nvPr/>
              </p:nvSpPr>
              <p:spPr>
                <a:xfrm>
                  <a:off x="6242645" y="2481217"/>
                  <a:ext cx="1505178" cy="728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Separation Port</a:t>
                  </a:r>
                  <a:endParaRPr lang="en-US" dirty="0"/>
                </a:p>
              </p:txBody>
            </p:sp>
            <p:sp>
              <p:nvSpPr>
                <p:cNvPr id="105" name="TextBox 63"/>
                <p:cNvSpPr txBox="1"/>
                <p:nvPr/>
              </p:nvSpPr>
              <p:spPr>
                <a:xfrm>
                  <a:off x="4553703" y="5606031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sp>
              <p:nvSpPr>
                <p:cNvPr id="106" name="TextBox 60"/>
                <p:cNvSpPr txBox="1"/>
                <p:nvPr/>
              </p:nvSpPr>
              <p:spPr>
                <a:xfrm>
                  <a:off x="4553703" y="1758172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grpSp>
              <p:nvGrpSpPr>
                <p:cNvPr id="107" name="Group 106"/>
                <p:cNvGrpSpPr/>
                <p:nvPr/>
              </p:nvGrpSpPr>
              <p:grpSpPr>
                <a:xfrm>
                  <a:off x="4769856" y="2525340"/>
                  <a:ext cx="1463040" cy="2913846"/>
                  <a:chOff x="4393637" y="1758172"/>
                  <a:chExt cx="1463040" cy="2913846"/>
                </a:xfrm>
              </p:grpSpPr>
              <p:sp>
                <p:nvSpPr>
                  <p:cNvPr id="111" name="Rectangle 110"/>
                  <p:cNvSpPr>
                    <a:spLocks noChangeAspect="1"/>
                  </p:cNvSpPr>
                  <p:nvPr/>
                </p:nvSpPr>
                <p:spPr>
                  <a:xfrm>
                    <a:off x="4765964" y="1758172"/>
                    <a:ext cx="731520" cy="18288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/>
                  <p:cNvSpPr>
                    <a:spLocks/>
                  </p:cNvSpPr>
                  <p:nvPr/>
                </p:nvSpPr>
                <p:spPr>
                  <a:xfrm>
                    <a:off x="4765964" y="1941052"/>
                    <a:ext cx="731520" cy="2743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113" name="Group 112"/>
                  <p:cNvGrpSpPr>
                    <a:grpSpLocks noChangeAspect="1"/>
                  </p:cNvGrpSpPr>
                  <p:nvPr/>
                </p:nvGrpSpPr>
                <p:grpSpPr>
                  <a:xfrm>
                    <a:off x="4600461" y="1947892"/>
                    <a:ext cx="1081496" cy="2603284"/>
                    <a:chOff x="1696937" y="2306055"/>
                    <a:chExt cx="608130" cy="1463840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1696937" y="2687053"/>
                      <a:ext cx="608130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Equal 117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4" name="Rectangle 113"/>
                  <p:cNvSpPr>
                    <a:spLocks noChangeAspect="1"/>
                  </p:cNvSpPr>
                  <p:nvPr/>
                </p:nvSpPr>
                <p:spPr>
                  <a:xfrm>
                    <a:off x="4393637" y="3208978"/>
                    <a:ext cx="1463040" cy="14630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TextBox 61"/>
                  <p:cNvSpPr txBox="1"/>
                  <p:nvPr/>
                </p:nvSpPr>
                <p:spPr>
                  <a:xfrm>
                    <a:off x="4593527" y="2738925"/>
                    <a:ext cx="1088430" cy="3641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500" dirty="0" smtClean="0"/>
                      <a:t>Solenoid</a:t>
                    </a:r>
                    <a:endParaRPr lang="en-US" sz="1500" dirty="0"/>
                  </a:p>
                </p:txBody>
              </p:sp>
            </p:grpSp>
            <p:cxnSp>
              <p:nvCxnSpPr>
                <p:cNvPr id="108" name="Straight Arrow Connector 107"/>
                <p:cNvCxnSpPr>
                  <a:stCxn id="106" idx="2"/>
                  <a:endCxn id="111" idx="0"/>
                </p:cNvCxnSpPr>
                <p:nvPr/>
              </p:nvCxnSpPr>
              <p:spPr>
                <a:xfrm rot="16200000" flipH="1">
                  <a:off x="5308628" y="2326025"/>
                  <a:ext cx="397836" cy="7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05" idx="0"/>
                </p:cNvCxnSpPr>
                <p:nvPr/>
              </p:nvCxnSpPr>
              <p:spPr>
                <a:xfrm rot="5400000" flipH="1" flipV="1">
                  <a:off x="5156029" y="5253321"/>
                  <a:ext cx="703831" cy="159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>
                  <a:stCxn id="104" idx="1"/>
                  <a:endCxn id="112" idx="3"/>
                </p:cNvCxnSpPr>
                <p:nvPr/>
              </p:nvCxnSpPr>
              <p:spPr>
                <a:xfrm flipH="1">
                  <a:off x="5873702" y="2845380"/>
                  <a:ext cx="368943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0"/>
              <p:cNvSpPr txBox="1"/>
              <p:nvPr/>
            </p:nvSpPr>
            <p:spPr>
              <a:xfrm>
                <a:off x="2767784" y="2538825"/>
                <a:ext cx="775385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Spring</a:t>
                </a:r>
              </a:p>
            </p:txBody>
          </p:sp>
          <p:cxnSp>
            <p:nvCxnSpPr>
              <p:cNvPr id="103" name="Straight Arrow Connector 102"/>
              <p:cNvCxnSpPr>
                <a:endCxn id="118" idx="4"/>
              </p:cNvCxnSpPr>
              <p:nvPr/>
            </p:nvCxnSpPr>
            <p:spPr>
              <a:xfrm>
                <a:off x="3666615" y="2779618"/>
                <a:ext cx="4349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-918" y="777040"/>
              <a:ext cx="2340179" cy="5900236"/>
              <a:chOff x="4715" y="774700"/>
              <a:chExt cx="2340179" cy="590023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165276" y="1188536"/>
                <a:ext cx="1828800" cy="5486400"/>
                <a:chOff x="165276" y="1188536"/>
                <a:chExt cx="1828800" cy="548640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165276" y="1188536"/>
                  <a:ext cx="1828800" cy="5486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93" name="Group 9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Equal 9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4" name="Rectangle 9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95" name="Straight Connector 9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>
                    <a:stCxn id="94" idx="2"/>
                    <a:endCxn id="79" idx="0"/>
                  </p:cNvCxnSpPr>
                  <p:nvPr/>
                </p:nvCxnSpPr>
                <p:spPr>
                  <a:xfrm rot="16200000" flipH="1">
                    <a:off x="375469" y="2889037"/>
                    <a:ext cx="136091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Oval 73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83" name="Group 8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Equal 8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4" name="Rectangle 8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85" name="Straight Connector 8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>
                    <a:stCxn id="84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ectangle 78"/>
                <p:cNvSpPr/>
                <p:nvPr/>
              </p:nvSpPr>
              <p:spPr>
                <a:xfrm>
                  <a:off x="624124" y="3569494"/>
                  <a:ext cx="914400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0" name="TextBox 84"/>
                <p:cNvSpPr txBox="1"/>
                <p:nvPr/>
              </p:nvSpPr>
              <p:spPr>
                <a:xfrm>
                  <a:off x="448744" y="3748901"/>
                  <a:ext cx="1218605" cy="520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71" name="TextBox 117"/>
              <p:cNvSpPr txBox="1"/>
              <p:nvPr/>
            </p:nvSpPr>
            <p:spPr>
              <a:xfrm>
                <a:off x="4715" y="774700"/>
                <a:ext cx="2340179" cy="41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438866" y="1272120"/>
              <a:ext cx="1222850" cy="1155290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4" idx="6"/>
            </p:cNvCxnSpPr>
            <p:nvPr/>
          </p:nvCxnSpPr>
          <p:spPr>
            <a:xfrm>
              <a:off x="1661716" y="1849766"/>
              <a:ext cx="1330539" cy="3109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446101" y="5410477"/>
              <a:ext cx="1222850" cy="1152951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6" idx="6"/>
            </p:cNvCxnSpPr>
            <p:nvPr/>
          </p:nvCxnSpPr>
          <p:spPr>
            <a:xfrm flipV="1">
              <a:off x="1668951" y="4894938"/>
              <a:ext cx="1330539" cy="1092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9"/>
            <p:cNvSpPr txBox="1"/>
            <p:nvPr/>
          </p:nvSpPr>
          <p:spPr>
            <a:xfrm>
              <a:off x="2992255" y="5986953"/>
              <a:ext cx="3810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Magnified View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92255" y="1146197"/>
              <a:ext cx="3810000" cy="521008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5181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350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502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RASCAL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6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9154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83" y="3804821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55338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SECONDARY SPACECRAFT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BRT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Pass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reducing slew rate to 10 ⁰/s within one orbit after separation.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32766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INSERT COOL NUTATION DAMPING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705</TotalTime>
  <Words>917</Words>
  <Application>Microsoft Office PowerPoint</Application>
  <PresentationFormat>On-screen Show (4:3)</PresentationFormat>
  <Paragraphs>365</Paragraphs>
  <Slides>27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Secondary Power Subsystem</vt:lpstr>
      <vt:lpstr>Propulsion Subsystem</vt:lpstr>
      <vt:lpstr>Propulsion Subsystem </vt:lpstr>
      <vt:lpstr>Propulsion Subsystem Thruster Assembly</vt:lpstr>
      <vt:lpstr>Propulsion Subsystem Tank Assembly</vt:lpstr>
      <vt:lpstr>Communication Subsystem</vt:lpstr>
      <vt:lpstr>Link Budget</vt:lpstr>
      <vt:lpstr>Data Budget</vt:lpstr>
      <vt:lpstr>Structures Subsystem</vt:lpstr>
      <vt:lpstr>Secondary Structure Mass Budget</vt:lpstr>
      <vt:lpstr>Separation</vt:lpstr>
      <vt:lpstr>PowerPoint Presentation</vt:lpstr>
      <vt:lpstr>PowerPoint Presentation</vt:lpstr>
      <vt:lpstr>PowerPoint Presentation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Jennifer</cp:lastModifiedBy>
  <cp:revision>58</cp:revision>
  <dcterms:created xsi:type="dcterms:W3CDTF">2014-04-22T17:22:59Z</dcterms:created>
  <dcterms:modified xsi:type="dcterms:W3CDTF">2014-04-28T02:25:32Z</dcterms:modified>
</cp:coreProperties>
</file>